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1pPr>
    <a:lvl2pPr marL="1993026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2pPr>
    <a:lvl3pPr marL="3986052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3pPr>
    <a:lvl4pPr marL="5979079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4pPr>
    <a:lvl5pPr marL="7972105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5pPr>
    <a:lvl6pPr marL="9965131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6pPr>
    <a:lvl7pPr marL="11958157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7pPr>
    <a:lvl8pPr marL="13951184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8pPr>
    <a:lvl9pPr marL="15944210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/>
    <p:restoredTop sz="94697"/>
  </p:normalViewPr>
  <p:slideViewPr>
    <p:cSldViewPr snapToGrid="0" snapToObjects="1">
      <p:cViewPr>
        <p:scale>
          <a:sx n="50" d="100"/>
          <a:sy n="5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86A9B-CF06-E54A-AEEC-AF057EDE6D78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03B46-7BBC-F541-AAD0-8B38D39EB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2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1pPr>
    <a:lvl2pPr marL="1993026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2pPr>
    <a:lvl3pPr marL="3986052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3pPr>
    <a:lvl4pPr marL="5979079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4pPr>
    <a:lvl5pPr marL="7972105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5pPr>
    <a:lvl6pPr marL="9965131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6pPr>
    <a:lvl7pPr marL="11958157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7pPr>
    <a:lvl8pPr marL="13951184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8pPr>
    <a:lvl9pPr marL="15944210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NCCR Molecular Systems Engineering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28835999" cy="646331"/>
          </a:xfrm>
        </p:spPr>
        <p:txBody>
          <a:bodyPr>
            <a:spAutoFit/>
          </a:bodyPr>
          <a:lstStyle>
            <a:lvl1pPr marL="0" indent="0" algn="l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Authors and affiliations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20000" y="6660000"/>
            <a:ext cx="28835999" cy="3919022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6659999"/>
            <a:ext cx="14040000" cy="3919022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16000" y="6659999"/>
            <a:ext cx="14040000" cy="3919022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NCCR Molecular Systems Engineering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80000"/>
            <a:ext cx="28835999" cy="646331"/>
          </a:xfrm>
        </p:spPr>
        <p:txBody>
          <a:bodyPr>
            <a:spAutoFit/>
          </a:bodyPr>
          <a:lstStyle>
            <a:lvl1pPr marL="0" indent="0" algn="l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Authors and affiliations</a:t>
            </a:r>
          </a:p>
        </p:txBody>
      </p:sp>
    </p:spTree>
    <p:extLst>
      <p:ext uri="{BB962C8B-B14F-4D97-AF65-F5344CB8AC3E}">
        <p14:creationId xmlns:p14="http://schemas.microsoft.com/office/powerpoint/2010/main" val="104092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NCCR Molecular Systems Engineering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28835999" cy="646331"/>
          </a:xfrm>
        </p:spPr>
        <p:txBody>
          <a:bodyPr>
            <a:spAutoFit/>
          </a:bodyPr>
          <a:lstStyle>
            <a:lvl1pPr marL="0" indent="0" algn="l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Authors and affiliations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240000"/>
            <a:ext cx="2883756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6660000"/>
            <a:ext cx="28837565" cy="304698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41724000"/>
            <a:ext cx="8135560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NCCR Molecular Systems Engineering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1" y="360000"/>
            <a:ext cx="7740000" cy="2024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00" y="40824000"/>
            <a:ext cx="11993233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200" y="40863489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5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688" r:id="rId3"/>
  </p:sldLayoutIdLst>
  <p:hf hdr="0"/>
  <p:txStyles>
    <p:titleStyle>
      <a:lvl1pPr algn="l" defTabSz="3027487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302748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44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513743" indent="0" algn="l" defTabSz="302748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indent="0" algn="l" defTabSz="302748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indent="0" algn="l" defTabSz="302748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indent="0" algn="l" defTabSz="302748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240000"/>
            <a:ext cx="28837565" cy="1200329"/>
          </a:xfrm>
        </p:spPr>
        <p:txBody>
          <a:bodyPr/>
          <a:lstStyle/>
          <a:p>
            <a:r>
              <a:rPr lang="en-GB" dirty="0"/>
              <a:t>Artificial Transfer Hydrogenases for </a:t>
            </a:r>
            <a:r>
              <a:rPr lang="en-GB" dirty="0" err="1"/>
              <a:t>Multienzymatic</a:t>
            </a:r>
            <a:r>
              <a:rPr lang="en-GB" dirty="0"/>
              <a:t> Cascades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6618619"/>
            <a:ext cx="14040000" cy="3847207"/>
          </a:xfrm>
        </p:spPr>
        <p:txBody>
          <a:bodyPr/>
          <a:lstStyle/>
          <a:p>
            <a:pPr algn="just"/>
            <a:r>
              <a:rPr lang="en-GB" sz="4400" b="1" cap="small" dirty="0">
                <a:solidFill>
                  <a:schemeClr val="accent1"/>
                </a:solidFill>
              </a:rPr>
              <a:t>Abstract</a:t>
            </a:r>
          </a:p>
          <a:p>
            <a:pPr algn="just"/>
            <a:r>
              <a:rPr lang="en-GB" sz="2800" dirty="0"/>
              <a:t>Artificial </a:t>
            </a:r>
            <a:r>
              <a:rPr lang="en-GB" sz="2800" dirty="0" err="1"/>
              <a:t>metalloenzymes</a:t>
            </a:r>
            <a:r>
              <a:rPr lang="en-GB" sz="2800" dirty="0"/>
              <a:t> (</a:t>
            </a:r>
            <a:r>
              <a:rPr lang="en-GB" sz="2800" dirty="0" err="1"/>
              <a:t>ArMs</a:t>
            </a:r>
            <a:r>
              <a:rPr lang="en-GB" sz="2800" dirty="0"/>
              <a:t>) result from the incorporation of abiotic cofactors within a host protein. Thanks to their biocompatibility and complementarity to natural enzymes, </a:t>
            </a:r>
            <a:r>
              <a:rPr lang="en-GB" sz="2800" dirty="0" err="1"/>
              <a:t>ArMs</a:t>
            </a:r>
            <a:r>
              <a:rPr lang="en-GB" sz="2800" dirty="0"/>
              <a:t> offer versatile tools for the implementation of molecular factories within a cellular environment.</a:t>
            </a:r>
          </a:p>
          <a:p>
            <a:pPr algn="just"/>
            <a:r>
              <a:rPr lang="en-GB" sz="2800" dirty="0"/>
              <a:t>In collaboration with other groups of the NCCR, we are striving to engineer </a:t>
            </a:r>
            <a:r>
              <a:rPr lang="en-GB" sz="2800" dirty="0" err="1"/>
              <a:t>ArMs</a:t>
            </a:r>
            <a:r>
              <a:rPr lang="en-GB" sz="2800" dirty="0"/>
              <a:t> </a:t>
            </a:r>
            <a:r>
              <a:rPr lang="en-GB" sz="2800" i="1" dirty="0"/>
              <a:t>in vivo</a:t>
            </a:r>
            <a:r>
              <a:rPr lang="en-GB" sz="2800" dirty="0"/>
              <a:t> for medical applications. With this goal in mind, we report our efforts to engineer enzyme cascades relying on artificial transfer hydrogenases.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16000" y="6618619"/>
            <a:ext cx="14040000" cy="4893647"/>
          </a:xfrm>
        </p:spPr>
        <p:txBody>
          <a:bodyPr/>
          <a:lstStyle/>
          <a:p>
            <a:pPr algn="just"/>
            <a:r>
              <a:rPr lang="en-GB" sz="3200" dirty="0">
                <a:solidFill>
                  <a:schemeClr val="accent1"/>
                </a:solidFill>
              </a:rPr>
              <a:t>An NAD(P)H-dependent Artificial Transfer Hydrogenase</a:t>
            </a:r>
          </a:p>
          <a:p>
            <a:pPr algn="just"/>
            <a:r>
              <a:rPr lang="en-US" altLang="ja-JP" sz="2800" dirty="0">
                <a:cs typeface="Arial"/>
              </a:rPr>
              <a:t>Enzymes typically depend on either NAD(P)H or FADH</a:t>
            </a:r>
            <a:r>
              <a:rPr lang="en-US" altLang="ja-JP" sz="2800" baseline="-25000" dirty="0">
                <a:cs typeface="Arial"/>
              </a:rPr>
              <a:t>2</a:t>
            </a:r>
            <a:r>
              <a:rPr lang="en-US" altLang="ja-JP" sz="2800" dirty="0">
                <a:cs typeface="Arial"/>
              </a:rPr>
              <a:t> as hydride source for reduction purposes. In contrast, organometallic catalysts most often rely on isopropanol or </a:t>
            </a:r>
            <a:r>
              <a:rPr lang="en-US" altLang="ja-JP" sz="2800" dirty="0" err="1">
                <a:cs typeface="Arial"/>
              </a:rPr>
              <a:t>formate</a:t>
            </a:r>
            <a:r>
              <a:rPr lang="en-US" altLang="ja-JP" sz="2800" dirty="0">
                <a:cs typeface="Arial"/>
              </a:rPr>
              <a:t> to generate the reactive hydride moiety. Here we show that incorporation of a </a:t>
            </a:r>
            <a:r>
              <a:rPr lang="en-US" altLang="ja-JP" sz="2800" dirty="0" err="1">
                <a:cs typeface="Arial"/>
              </a:rPr>
              <a:t>Cp</a:t>
            </a:r>
            <a:r>
              <a:rPr lang="en-US" altLang="ja-JP" sz="2800" dirty="0">
                <a:cs typeface="Arial"/>
              </a:rPr>
              <a:t>*</a:t>
            </a:r>
            <a:r>
              <a:rPr lang="en-US" altLang="ja-JP" sz="2800" dirty="0" err="1">
                <a:cs typeface="Arial"/>
              </a:rPr>
              <a:t>Ir</a:t>
            </a:r>
            <a:r>
              <a:rPr lang="en-US" altLang="ja-JP" sz="2800" dirty="0">
                <a:cs typeface="Arial"/>
              </a:rPr>
              <a:t> cofactor possessing a biotin moiety and 4,7-dihydroxy-1,10-phenanthroline into streptavidin yields an NAD(P)H-dependent artificial transfer hydrogenase (</a:t>
            </a:r>
            <a:r>
              <a:rPr lang="en-US" altLang="ja-JP" sz="2800" dirty="0" err="1">
                <a:cs typeface="Arial"/>
              </a:rPr>
              <a:t>ATHase</a:t>
            </a:r>
            <a:r>
              <a:rPr lang="en-US" altLang="ja-JP" sz="2800" dirty="0">
                <a:cs typeface="Arial"/>
              </a:rPr>
              <a:t>). This </a:t>
            </a:r>
            <a:r>
              <a:rPr lang="en-US" altLang="ja-JP" sz="2800" dirty="0" err="1">
                <a:cs typeface="Arial"/>
              </a:rPr>
              <a:t>ATHase</a:t>
            </a:r>
            <a:r>
              <a:rPr lang="en-US" altLang="ja-JP" sz="2800" dirty="0">
                <a:cs typeface="Arial"/>
              </a:rPr>
              <a:t> (0.1 </a:t>
            </a:r>
            <a:r>
              <a:rPr lang="en-US" altLang="ja-JP" sz="2800" dirty="0" err="1">
                <a:cs typeface="Arial"/>
              </a:rPr>
              <a:t>mol</a:t>
            </a:r>
            <a:r>
              <a:rPr lang="en-US" altLang="ja-JP" sz="2800" dirty="0">
                <a:cs typeface="Arial"/>
              </a:rPr>
              <a:t>%) catalyzes imine reduction with 1 </a:t>
            </a:r>
            <a:r>
              <a:rPr lang="en-US" altLang="ja-JP" sz="2800" dirty="0" err="1">
                <a:cs typeface="Arial"/>
              </a:rPr>
              <a:t>mM</a:t>
            </a:r>
            <a:r>
              <a:rPr lang="en-US" altLang="ja-JP" sz="2800" dirty="0">
                <a:cs typeface="Arial"/>
              </a:rPr>
              <a:t> NADPH (2 </a:t>
            </a:r>
            <a:r>
              <a:rPr lang="en-US" altLang="ja-JP" sz="2800" dirty="0" err="1">
                <a:cs typeface="Arial"/>
              </a:rPr>
              <a:t>mol</a:t>
            </a:r>
            <a:r>
              <a:rPr lang="en-US" altLang="ja-JP" sz="2800" dirty="0">
                <a:cs typeface="Arial"/>
              </a:rPr>
              <a:t>%), which can be concurrently regenerated by a glucose dehydrogenase (GDH) using only 1.2 </a:t>
            </a:r>
            <a:r>
              <a:rPr lang="en-US" altLang="ja-JP" sz="2800" dirty="0" err="1">
                <a:cs typeface="Arial"/>
              </a:rPr>
              <a:t>equiv</a:t>
            </a:r>
            <a:r>
              <a:rPr lang="en-US" altLang="ja-JP" sz="2800" dirty="0">
                <a:cs typeface="Arial"/>
              </a:rPr>
              <a:t> of glucose (Table 1). A four-enzyme cascade consisting of the </a:t>
            </a:r>
            <a:r>
              <a:rPr lang="en-US" altLang="ja-JP" sz="2800" dirty="0" err="1">
                <a:cs typeface="Arial"/>
              </a:rPr>
              <a:t>ATHase</a:t>
            </a:r>
            <a:r>
              <a:rPr lang="en-US" altLang="ja-JP" sz="2800" dirty="0">
                <a:cs typeface="Arial"/>
              </a:rPr>
              <a:t>, the GDH, a monoamine oxidase, and a catalase leads to the production of </a:t>
            </a:r>
            <a:r>
              <a:rPr lang="en-US" altLang="ja-JP" sz="2800" dirty="0" err="1">
                <a:cs typeface="Arial"/>
              </a:rPr>
              <a:t>enantiopure</a:t>
            </a:r>
            <a:r>
              <a:rPr lang="en-US" altLang="ja-JP" sz="2800" dirty="0">
                <a:cs typeface="Arial"/>
              </a:rPr>
              <a:t> amines (Table 3).</a:t>
            </a:r>
            <a:r>
              <a:rPr lang="en-US" altLang="ja-JP" sz="2800" b="1" baseline="30000" dirty="0">
                <a:cs typeface="Arial"/>
              </a:rPr>
              <a:t>2</a:t>
            </a:r>
            <a:endParaRPr lang="en-GB" sz="2800" b="1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20000" y="41725455"/>
            <a:ext cx="8392041" cy="646331"/>
          </a:xfrm>
        </p:spPr>
        <p:txBody>
          <a:bodyPr/>
          <a:lstStyle/>
          <a:p>
            <a:r>
              <a:rPr lang="en-GB" sz="3600" dirty="0"/>
              <a:t>NCCR Molecular Systems Engineering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20000" y="4680000"/>
            <a:ext cx="28835999" cy="1323439"/>
          </a:xfrm>
        </p:spPr>
        <p:txBody>
          <a:bodyPr/>
          <a:lstStyle/>
          <a:p>
            <a:r>
              <a:rPr lang="en-GB" dirty="0" err="1"/>
              <a:t>Yasunori</a:t>
            </a:r>
            <a:r>
              <a:rPr lang="en-GB" dirty="0"/>
              <a:t> Okamoto, Valentin </a:t>
            </a:r>
            <a:r>
              <a:rPr lang="en-GB" dirty="0" err="1"/>
              <a:t>Köhler</a:t>
            </a:r>
            <a:r>
              <a:rPr lang="en-GB" dirty="0"/>
              <a:t>, Thomas R. Ward*</a:t>
            </a:r>
          </a:p>
          <a:p>
            <a:r>
              <a:rPr lang="en-GB" dirty="0"/>
              <a:t>Department of Chemistry, University of Basel, </a:t>
            </a:r>
            <a:r>
              <a:rPr lang="en-GB" dirty="0" err="1"/>
              <a:t>Spitalstrasse</a:t>
            </a:r>
            <a:r>
              <a:rPr lang="en-GB" dirty="0"/>
              <a:t> 51, CH-4056 Basel, Switzerland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0000" y="13860357"/>
            <a:ext cx="14040000" cy="47089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4400" b="1" cap="small" dirty="0">
                <a:solidFill>
                  <a:schemeClr val="accent1"/>
                </a:solidFill>
              </a:rPr>
              <a:t>Project in the Context of the NCCR</a:t>
            </a:r>
          </a:p>
          <a:p>
            <a:pPr algn="just"/>
            <a:r>
              <a:rPr lang="en-GB" sz="2800" b="1" dirty="0"/>
              <a:t>Grand Challenge:</a:t>
            </a:r>
            <a:r>
              <a:rPr lang="en-GB" sz="2800" dirty="0"/>
              <a:t> Complementing natural enzymes with artificial </a:t>
            </a:r>
            <a:r>
              <a:rPr lang="en-GB" sz="2800" dirty="0" err="1"/>
              <a:t>metalloenzymes</a:t>
            </a:r>
            <a:r>
              <a:rPr lang="en-GB" sz="2800" dirty="0"/>
              <a:t> </a:t>
            </a:r>
            <a:r>
              <a:rPr lang="en-GB" sz="2800" i="1" dirty="0"/>
              <a:t>in vivo</a:t>
            </a:r>
            <a:r>
              <a:rPr lang="en-GB" sz="2800" dirty="0"/>
              <a:t> (Figure 1).</a:t>
            </a:r>
          </a:p>
          <a:p>
            <a:pPr algn="just"/>
            <a:r>
              <a:rPr lang="en-GB" sz="2800" dirty="0"/>
              <a:t>The introduction of synthetic catalysts into a biological context would allow to complement the natural enzyme’s repertoire with new-to-nature reactions.</a:t>
            </a:r>
          </a:p>
          <a:p>
            <a:pPr algn="just"/>
            <a:r>
              <a:rPr lang="en-GB" sz="2800" dirty="0"/>
              <a:t>To achieve this goal, the Ward group focuses on: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GB" sz="2800" dirty="0"/>
              <a:t>Enzyme cascades including both natural- and artificial enzymes and cofactors compatible with physiological conditions.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GB" sz="2800" dirty="0"/>
              <a:t>Establishment of an in vivo delivery system for </a:t>
            </a:r>
            <a:r>
              <a:rPr lang="en-GB" sz="2800" dirty="0" err="1"/>
              <a:t>ArMs</a:t>
            </a:r>
            <a:r>
              <a:rPr lang="en-GB" sz="2800" dirty="0"/>
              <a:t>.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GB" sz="2800" dirty="0"/>
              <a:t>Use of </a:t>
            </a:r>
            <a:r>
              <a:rPr lang="en-GB" sz="2800" dirty="0" err="1"/>
              <a:t>ArMs</a:t>
            </a:r>
            <a:r>
              <a:rPr lang="en-GB" sz="2800" dirty="0"/>
              <a:t> in </a:t>
            </a:r>
            <a:r>
              <a:rPr lang="en-GB" sz="2800" dirty="0" err="1"/>
              <a:t>theranostics</a:t>
            </a:r>
            <a:r>
              <a:rPr lang="en-GB" sz="2800" dirty="0"/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0000" y="18792651"/>
            <a:ext cx="14040000" cy="47089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4400" b="1" cap="small" dirty="0">
                <a:solidFill>
                  <a:schemeClr val="accent1"/>
                </a:solidFill>
              </a:rPr>
              <a:t>Added Value and Collaborations</a:t>
            </a:r>
          </a:p>
          <a:p>
            <a:pPr algn="just"/>
            <a:r>
              <a:rPr lang="en-GB" sz="2800" dirty="0"/>
              <a:t>Relying on the anchoring of an organometallic moiety within a protein scaffold, the Ward group has developed </a:t>
            </a:r>
            <a:r>
              <a:rPr lang="en-GB" sz="2800" dirty="0" err="1"/>
              <a:t>ArMs</a:t>
            </a:r>
            <a:r>
              <a:rPr lang="en-GB" sz="2800" dirty="0"/>
              <a:t> for thirteen different reactions in the past decade.</a:t>
            </a:r>
            <a:r>
              <a:rPr lang="en-GB" sz="2800" b="1" baseline="30000" dirty="0"/>
              <a:t>3</a:t>
            </a:r>
            <a:r>
              <a:rPr lang="en-GB" sz="2800" dirty="0"/>
              <a:t> Within the NCCR, we focus on the systems aspects of </a:t>
            </a:r>
            <a:r>
              <a:rPr lang="en-GB" sz="2800" dirty="0" err="1"/>
              <a:t>ArMs</a:t>
            </a:r>
            <a:r>
              <a:rPr lang="en-GB" sz="2800" dirty="0"/>
              <a:t> with an emphasis on enzyme cascades </a:t>
            </a:r>
            <a:r>
              <a:rPr lang="en-GB" sz="2800" i="1" dirty="0"/>
              <a:t>in vivo</a:t>
            </a:r>
            <a:r>
              <a:rPr lang="en-GB" sz="2800" dirty="0"/>
              <a:t>.</a:t>
            </a:r>
          </a:p>
          <a:p>
            <a:pPr algn="just"/>
            <a:r>
              <a:rPr lang="en-GB" sz="2800" b="1" dirty="0"/>
              <a:t>This effort greatly profits from collaborations with:</a:t>
            </a:r>
          </a:p>
          <a:p>
            <a:pPr algn="just"/>
            <a:r>
              <a:rPr lang="en-GB" sz="2800" dirty="0"/>
              <a:t>Meier and </a:t>
            </a:r>
            <a:r>
              <a:rPr lang="en-GB" sz="2800" dirty="0" err="1"/>
              <a:t>Matile</a:t>
            </a:r>
            <a:r>
              <a:rPr lang="en-GB" sz="2800" dirty="0"/>
              <a:t> groups for the uptake and localization of </a:t>
            </a:r>
            <a:r>
              <a:rPr lang="en-GB" sz="2800" dirty="0" err="1"/>
              <a:t>ArMs</a:t>
            </a:r>
            <a:r>
              <a:rPr lang="en-GB" sz="2800" dirty="0"/>
              <a:t> in mammalian cells.</a:t>
            </a:r>
          </a:p>
          <a:p>
            <a:pPr algn="just"/>
            <a:r>
              <a:rPr lang="en-GB" sz="2800" b="1" dirty="0"/>
              <a:t>The expertize in </a:t>
            </a:r>
            <a:r>
              <a:rPr lang="en-GB" sz="2800" b="1" dirty="0" err="1"/>
              <a:t>ArMs</a:t>
            </a:r>
            <a:r>
              <a:rPr lang="en-GB" sz="2800" b="1" dirty="0"/>
              <a:t> is put to good use with:</a:t>
            </a:r>
          </a:p>
          <a:p>
            <a:pPr algn="just"/>
            <a:r>
              <a:rPr lang="en-GB" sz="2800" dirty="0" err="1"/>
              <a:t>Matile</a:t>
            </a:r>
            <a:r>
              <a:rPr lang="en-GB" sz="2800" dirty="0"/>
              <a:t>, </a:t>
            </a:r>
            <a:r>
              <a:rPr lang="en-GB" sz="2800" dirty="0" err="1"/>
              <a:t>Panke</a:t>
            </a:r>
            <a:r>
              <a:rPr lang="en-GB" sz="2800" dirty="0"/>
              <a:t> and </a:t>
            </a:r>
            <a:r>
              <a:rPr lang="en-GB" sz="2800" dirty="0" err="1"/>
              <a:t>Gademann</a:t>
            </a:r>
            <a:r>
              <a:rPr lang="en-GB" sz="2800" dirty="0"/>
              <a:t> groups to engineer novel biocompatible reactions to complement the natural enzyme’s repertoire.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0000" y="23724945"/>
            <a:ext cx="14040000" cy="563231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4400" b="1" cap="small" dirty="0">
                <a:solidFill>
                  <a:schemeClr val="accent1"/>
                </a:solidFill>
              </a:rPr>
              <a:t>Results</a:t>
            </a:r>
          </a:p>
          <a:p>
            <a:pPr algn="just"/>
            <a:r>
              <a:rPr lang="en-GB" sz="3200" i="1" dirty="0">
                <a:solidFill>
                  <a:schemeClr val="accent1"/>
                </a:solidFill>
              </a:rPr>
              <a:t>In Situ</a:t>
            </a:r>
            <a:r>
              <a:rPr lang="en-GB" sz="3200" dirty="0">
                <a:solidFill>
                  <a:schemeClr val="accent1"/>
                </a:solidFill>
              </a:rPr>
              <a:t> NADH Mimic regeneration Systems</a:t>
            </a:r>
          </a:p>
          <a:p>
            <a:pPr algn="just"/>
            <a:r>
              <a:rPr lang="en-GB" sz="2800" dirty="0"/>
              <a:t>NADH mimics (</a:t>
            </a:r>
            <a:r>
              <a:rPr lang="en-GB" sz="2800" dirty="0" err="1"/>
              <a:t>mNADHs</a:t>
            </a:r>
            <a:r>
              <a:rPr lang="en-GB" sz="2800" dirty="0"/>
              <a:t>) have been shown to accelerate and orthogonally activate </a:t>
            </a:r>
            <a:r>
              <a:rPr lang="en-GB" sz="2800" dirty="0" err="1"/>
              <a:t>ene</a:t>
            </a:r>
            <a:r>
              <a:rPr lang="en-GB" sz="2800" dirty="0"/>
              <a:t> reductase-</a:t>
            </a:r>
            <a:r>
              <a:rPr lang="en-GB" sz="2800" dirty="0" err="1"/>
              <a:t>catalyzed</a:t>
            </a:r>
            <a:r>
              <a:rPr lang="en-GB" sz="2800" dirty="0"/>
              <a:t> reactions. However, existing enzymatic regeneration methods of NAD(P)H fail for </a:t>
            </a:r>
            <a:r>
              <a:rPr lang="en-GB" sz="2800" dirty="0" err="1"/>
              <a:t>mNADHs</a:t>
            </a:r>
            <a:r>
              <a:rPr lang="en-GB" sz="2800" dirty="0"/>
              <a:t>. Catalysis with artificial </a:t>
            </a:r>
            <a:r>
              <a:rPr lang="en-GB" sz="2800" dirty="0" err="1"/>
              <a:t>metalloenzymes</a:t>
            </a:r>
            <a:r>
              <a:rPr lang="en-GB" sz="2800" dirty="0"/>
              <a:t> based on streptavidin (</a:t>
            </a:r>
            <a:r>
              <a:rPr lang="en-GB" sz="2800" dirty="0" err="1"/>
              <a:t>Sav</a:t>
            </a:r>
            <a:r>
              <a:rPr lang="en-GB" sz="2800" dirty="0"/>
              <a:t>) variants and a biotinylated iridium cofactor enable </a:t>
            </a:r>
            <a:r>
              <a:rPr lang="en-GB" sz="2800" dirty="0" err="1"/>
              <a:t>mNADH</a:t>
            </a:r>
            <a:r>
              <a:rPr lang="en-GB" sz="2800" dirty="0"/>
              <a:t> regeneration with </a:t>
            </a:r>
            <a:r>
              <a:rPr lang="en-GB" sz="2800" dirty="0" err="1"/>
              <a:t>formate</a:t>
            </a:r>
            <a:r>
              <a:rPr lang="en-GB" sz="2800" dirty="0"/>
              <a:t>. This regeneration can be coupled with </a:t>
            </a:r>
            <a:r>
              <a:rPr lang="en-GB" sz="2800" dirty="0" err="1"/>
              <a:t>ene</a:t>
            </a:r>
            <a:r>
              <a:rPr lang="en-GB" sz="2800" dirty="0"/>
              <a:t> reductase-</a:t>
            </a:r>
            <a:r>
              <a:rPr lang="en-GB" sz="2800" dirty="0" err="1"/>
              <a:t>catalyzed</a:t>
            </a:r>
            <a:r>
              <a:rPr lang="en-GB" sz="2800" dirty="0"/>
              <a:t> asymmetric reduction of α,β-unsaturated compounds, because of the protective compartmentalization of the organometallic cofactor (Figure 2). With 10 </a:t>
            </a:r>
            <a:r>
              <a:rPr lang="en-GB" sz="2800" dirty="0" err="1"/>
              <a:t>mol</a:t>
            </a:r>
            <a:r>
              <a:rPr lang="en-GB" sz="2800" dirty="0"/>
              <a:t>% </a:t>
            </a:r>
            <a:r>
              <a:rPr lang="en-GB" sz="2800" dirty="0" err="1"/>
              <a:t>mNAD</a:t>
            </a:r>
            <a:r>
              <a:rPr lang="en-GB" sz="2800" dirty="0"/>
              <a:t>+, a preparative scale reaction (&gt;100 mg) gave full conversion with 98% </a:t>
            </a:r>
            <a:r>
              <a:rPr lang="en-GB" sz="2800" dirty="0" err="1"/>
              <a:t>ee</a:t>
            </a:r>
            <a:r>
              <a:rPr lang="en-GB" sz="2800" dirty="0"/>
              <a:t>, where TTNs reached 2000, with respect to the </a:t>
            </a:r>
            <a:r>
              <a:rPr lang="en-GB" sz="2800" dirty="0" err="1"/>
              <a:t>Ir</a:t>
            </a:r>
            <a:r>
              <a:rPr lang="en-GB" sz="2800" dirty="0"/>
              <a:t> cofactor under ambient atmosphere in aqueous medium.</a:t>
            </a:r>
            <a:r>
              <a:rPr lang="en-GB" sz="2800" b="1" baseline="30000" dirty="0"/>
              <a:t>1</a:t>
            </a:r>
          </a:p>
        </p:txBody>
      </p:sp>
      <p:pic>
        <p:nvPicPr>
          <p:cNvPr id="10" name="図 7" descr="Fig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07" y="10465826"/>
            <a:ext cx="12197087" cy="268811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20000" y="13153940"/>
            <a:ext cx="14040000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/>
              <a:t>Figure 1.</a:t>
            </a:r>
            <a:r>
              <a:rPr lang="en-GB" sz="2400" dirty="0"/>
              <a:t> Schematic representation of reaction cascades combining natural and artificial enzymes.</a:t>
            </a:r>
          </a:p>
        </p:txBody>
      </p:sp>
      <p:pic>
        <p:nvPicPr>
          <p:cNvPr id="12" name="図 5" descr="Fig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75" y="29357256"/>
            <a:ext cx="12667549" cy="982483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20000" y="39182087"/>
            <a:ext cx="14040000" cy="156966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/>
              <a:t>Figure 2.</a:t>
            </a:r>
            <a:r>
              <a:rPr lang="en-GB" sz="2400" dirty="0"/>
              <a:t> </a:t>
            </a:r>
            <a:r>
              <a:rPr lang="en-US" altLang="ja-JP" sz="2400" dirty="0">
                <a:cs typeface="Arial"/>
              </a:rPr>
              <a:t>(a) </a:t>
            </a:r>
            <a:r>
              <a:rPr lang="en-US" altLang="ja-JP" sz="2400" dirty="0" err="1">
                <a:cs typeface="Arial"/>
              </a:rPr>
              <a:t>IrCp</a:t>
            </a:r>
            <a:r>
              <a:rPr lang="en-US" altLang="ja-JP" sz="2400" dirty="0">
                <a:cs typeface="Arial"/>
              </a:rPr>
              <a:t>* complexes (</a:t>
            </a:r>
            <a:r>
              <a:rPr lang="en-US" altLang="ja-JP" sz="2400" dirty="0" err="1">
                <a:cs typeface="Arial"/>
              </a:rPr>
              <a:t>Ir</a:t>
            </a:r>
            <a:r>
              <a:rPr lang="en-US" altLang="ja-JP" sz="2400" dirty="0">
                <a:cs typeface="Arial"/>
              </a:rPr>
              <a:t> </a:t>
            </a:r>
            <a:r>
              <a:rPr lang="en-US" altLang="ja-JP" sz="2400" b="1" dirty="0">
                <a:cs typeface="Arial"/>
              </a:rPr>
              <a:t>A</a:t>
            </a:r>
            <a:r>
              <a:rPr lang="en-US" altLang="ja-JP" sz="2400" dirty="0">
                <a:cs typeface="Arial"/>
              </a:rPr>
              <a:t>−</a:t>
            </a:r>
            <a:r>
              <a:rPr lang="en-US" altLang="ja-JP" sz="2400" dirty="0" err="1">
                <a:cs typeface="Arial"/>
              </a:rPr>
              <a:t>Ir</a:t>
            </a:r>
            <a:r>
              <a:rPr lang="en-US" altLang="ja-JP" sz="2400" dirty="0">
                <a:cs typeface="Arial"/>
              </a:rPr>
              <a:t> </a:t>
            </a:r>
            <a:r>
              <a:rPr lang="en-US" altLang="ja-JP" sz="2400" b="1" dirty="0">
                <a:cs typeface="Arial"/>
              </a:rPr>
              <a:t>C</a:t>
            </a:r>
            <a:r>
              <a:rPr lang="en-US" altLang="ja-JP" sz="2400" dirty="0">
                <a:cs typeface="Arial"/>
              </a:rPr>
              <a:t>) and artificial transfer hydrogenase (</a:t>
            </a:r>
            <a:r>
              <a:rPr lang="en-US" altLang="ja-JP" sz="2400" dirty="0" err="1">
                <a:cs typeface="Arial"/>
              </a:rPr>
              <a:t>Ir</a:t>
            </a:r>
            <a:r>
              <a:rPr lang="en-US" altLang="ja-JP" sz="2400" dirty="0">
                <a:cs typeface="Arial"/>
              </a:rPr>
              <a:t> </a:t>
            </a:r>
            <a:r>
              <a:rPr lang="en-US" altLang="ja-JP" sz="2400" b="1" dirty="0">
                <a:cs typeface="Arial"/>
              </a:rPr>
              <a:t>C</a:t>
            </a:r>
            <a:r>
              <a:rPr lang="en-US" altLang="ja-JP" sz="2400" dirty="0">
                <a:cs typeface="Arial"/>
              </a:rPr>
              <a:t>-</a:t>
            </a:r>
            <a:r>
              <a:rPr lang="en-US" altLang="ja-JP" sz="2400" dirty="0" err="1">
                <a:cs typeface="Arial"/>
              </a:rPr>
              <a:t>Sav</a:t>
            </a:r>
            <a:r>
              <a:rPr lang="en-US" altLang="ja-JP" sz="2400" dirty="0">
                <a:cs typeface="Arial"/>
              </a:rPr>
              <a:t>); (b) nicotinamide mimics 1−5 (</a:t>
            </a:r>
            <a:r>
              <a:rPr lang="en-US" altLang="ja-JP" sz="2400" dirty="0" err="1">
                <a:cs typeface="Arial"/>
              </a:rPr>
              <a:t>mNAD</a:t>
            </a:r>
            <a:r>
              <a:rPr lang="en-US" altLang="ja-JP" sz="2400" dirty="0">
                <a:cs typeface="Arial"/>
              </a:rPr>
              <a:t>+) tested as cofactors;  (c) fingerprint display of the GC yield and </a:t>
            </a:r>
            <a:r>
              <a:rPr lang="en-US" altLang="ja-JP" sz="2400" i="1" dirty="0" err="1">
                <a:cs typeface="Arial"/>
              </a:rPr>
              <a:t>ee</a:t>
            </a:r>
            <a:r>
              <a:rPr lang="en-US" altLang="ja-JP" sz="2400" dirty="0">
                <a:cs typeface="Arial"/>
              </a:rPr>
              <a:t> for </a:t>
            </a:r>
            <a:r>
              <a:rPr lang="en-US" altLang="ja-JP" sz="2400" i="1" dirty="0">
                <a:cs typeface="Arial"/>
              </a:rPr>
              <a:t>N</a:t>
            </a:r>
            <a:r>
              <a:rPr lang="en-US" altLang="ja-JP" sz="2400" dirty="0">
                <a:cs typeface="Arial"/>
              </a:rPr>
              <a:t>-ethyl-2-methylmaleimide reduction by </a:t>
            </a:r>
            <a:r>
              <a:rPr lang="en-US" altLang="ja-JP" sz="2400" i="1" dirty="0" err="1">
                <a:cs typeface="Arial"/>
              </a:rPr>
              <a:t>Ts</a:t>
            </a:r>
            <a:r>
              <a:rPr lang="en-US" altLang="ja-JP" sz="2400" dirty="0" err="1">
                <a:cs typeface="Arial"/>
              </a:rPr>
              <a:t>OYE</a:t>
            </a:r>
            <a:r>
              <a:rPr lang="en-US" altLang="ja-JP" sz="2400" dirty="0">
                <a:cs typeface="Arial"/>
              </a:rPr>
              <a:t>/</a:t>
            </a:r>
            <a:r>
              <a:rPr lang="en-US" altLang="ja-JP" sz="2400" dirty="0" err="1">
                <a:cs typeface="Arial"/>
              </a:rPr>
              <a:t>mNADHs</a:t>
            </a:r>
            <a:r>
              <a:rPr lang="en-US" altLang="ja-JP" sz="2400" dirty="0">
                <a:cs typeface="Arial"/>
              </a:rPr>
              <a:t> 1−5 and </a:t>
            </a:r>
            <a:r>
              <a:rPr lang="en-US" altLang="ja-JP" sz="2400" dirty="0" err="1">
                <a:cs typeface="Arial"/>
              </a:rPr>
              <a:t>IrCp</a:t>
            </a:r>
            <a:r>
              <a:rPr lang="en-US" altLang="ja-JP" sz="2400" dirty="0">
                <a:cs typeface="Arial"/>
              </a:rPr>
              <a:t>*/HCOOH-based regeneration system.</a:t>
            </a:r>
            <a:endParaRPr lang="en-GB" sz="2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516000" y="11856587"/>
            <a:ext cx="14040000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/>
              <a:t>Table 1.</a:t>
            </a:r>
            <a:r>
              <a:rPr lang="en-GB" sz="2400" dirty="0"/>
              <a:t> Transfer hydrogenation coupled with NAD(P)H regeneration by a GDH and glucose.</a:t>
            </a:r>
          </a:p>
        </p:txBody>
      </p:sp>
      <p:pic>
        <p:nvPicPr>
          <p:cNvPr id="15" name="図 51" descr="Fig3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73" y="12318252"/>
            <a:ext cx="12279654" cy="2271957"/>
          </a:xfrm>
          <a:prstGeom prst="rect">
            <a:avLst/>
          </a:prstGeom>
        </p:spPr>
      </p:pic>
      <p:graphicFrame>
        <p:nvGraphicFramePr>
          <p:cNvPr id="16" name="表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84414"/>
              </p:ext>
            </p:extLst>
          </p:nvPr>
        </p:nvGraphicFramePr>
        <p:xfrm>
          <a:off x="16116942" y="14590209"/>
          <a:ext cx="12838116" cy="4150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7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1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Catalyst</a:t>
                      </a: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Hydride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srource</a:t>
                      </a:r>
                      <a:endParaRPr lang="en-US" altLang="ja-JP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NAD(P)</a:t>
                      </a:r>
                      <a:r>
                        <a:rPr lang="en-US" altLang="ja-JP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Glucose</a:t>
                      </a: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HCOONa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Temp.</a:t>
                      </a: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Time</a:t>
                      </a: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TON</a:t>
                      </a: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Ir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NAD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+ 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</a:t>
                      </a:r>
                      <a:r>
                        <a:rPr lang="en-US" sz="2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Glu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 </a:t>
                      </a:r>
                      <a:r>
                        <a:rPr kumimoji="1" lang="en-US" altLang="ja-JP" sz="2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°C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 h </a:t>
                      </a:r>
                    </a:p>
                  </a:txBody>
                  <a:tcPr marL="8741" marR="8741" marT="874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Arial"/>
                          <a:cs typeface="Arial"/>
                        </a:rPr>
                        <a:t>    75</a:t>
                      </a:r>
                      <a:endParaRPr lang="ja-JP" altLang="en-US" sz="2400" dirty="0"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 marL="0" marR="0" indent="0" algn="l" defTabSz="19925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Ir</a:t>
                      </a:r>
                      <a:r>
                        <a:rPr lang="en-US" altLang="ja-JP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WT</a:t>
                      </a: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NAD</a:t>
                      </a:r>
                      <a:r>
                        <a:rPr lang="en-US" altLang="ja-JP" sz="2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+ </a:t>
                      </a:r>
                      <a:r>
                        <a:rPr lang="en-US" altLang="ja-JP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Glu</a:t>
                      </a:r>
                      <a:endParaRPr lang="en-US" altLang="ja-JP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 mM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 mM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 </a:t>
                      </a:r>
                      <a:r>
                        <a:rPr kumimoji="1" lang="en-US" altLang="ja-JP" sz="2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°C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 h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Arial"/>
                          <a:cs typeface="Arial"/>
                        </a:rPr>
                        <a:t>  202</a:t>
                      </a:r>
                      <a:endParaRPr lang="ja-JP" altLang="en-US" sz="2400" dirty="0"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 marL="0" marR="0" indent="0" algn="l" defTabSz="19925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Ir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-S112A</a:t>
                      </a: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NAD</a:t>
                      </a:r>
                      <a:r>
                        <a:rPr lang="en-US" altLang="ja-JP" sz="2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+ </a:t>
                      </a:r>
                      <a:r>
                        <a:rPr lang="en-US" altLang="ja-JP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Glu</a:t>
                      </a:r>
                      <a:endParaRPr lang="en-US" altLang="ja-JP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 mM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 mM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 </a:t>
                      </a:r>
                      <a:r>
                        <a:rPr kumimoji="1" lang="en-US" altLang="ja-JP" sz="2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°C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 h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Arial"/>
                          <a:cs typeface="Arial"/>
                        </a:rPr>
                        <a:t>  214</a:t>
                      </a:r>
                      <a:endParaRPr lang="ja-JP" altLang="en-US" sz="2400" dirty="0"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 marL="0" marR="0" indent="0" algn="l" defTabSz="19925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Ir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-K121A</a:t>
                      </a: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NAD</a:t>
                      </a:r>
                      <a:r>
                        <a:rPr lang="en-US" altLang="ja-JP" sz="2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+ </a:t>
                      </a:r>
                      <a:r>
                        <a:rPr lang="en-US" altLang="ja-JP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Glu</a:t>
                      </a:r>
                      <a:endParaRPr lang="en-US" altLang="ja-JP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 mM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 mM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 </a:t>
                      </a:r>
                      <a:r>
                        <a:rPr kumimoji="1" lang="en-US" altLang="ja-JP" sz="2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°C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 h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Arial"/>
                          <a:cs typeface="Arial"/>
                        </a:rPr>
                        <a:t>  101</a:t>
                      </a:r>
                      <a:endParaRPr lang="ja-JP" altLang="en-US" sz="2400" dirty="0"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 marL="0" marR="0" indent="0" algn="l" defTabSz="19925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Ir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-K121R</a:t>
                      </a: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NAD</a:t>
                      </a:r>
                      <a:r>
                        <a:rPr lang="en-US" altLang="ja-JP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+ </a:t>
                      </a:r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</a:t>
                      </a:r>
                      <a:r>
                        <a:rPr lang="en-US" altLang="ja-JP" sz="2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Glu</a:t>
                      </a:r>
                      <a:endParaRPr lang="en-US" altLang="ja-JP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 </a:t>
                      </a:r>
                      <a:r>
                        <a:rPr kumimoji="1" lang="en-US" altLang="ja-JP" sz="2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°C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 h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Arial"/>
                          <a:cs typeface="Arial"/>
                        </a:rPr>
                        <a:t>  270</a:t>
                      </a:r>
                      <a:endParaRPr lang="ja-JP" altLang="en-US" sz="2400" dirty="0"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 marL="0" marR="0" indent="0" algn="l" defTabSz="19925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Ir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-K121R</a:t>
                      </a: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HCOONa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 </a:t>
                      </a:r>
                      <a:r>
                        <a:rPr kumimoji="1" lang="en-US" altLang="ja-JP" sz="2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°C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 h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Arial"/>
                          <a:cs typeface="Arial"/>
                        </a:rPr>
                        <a:t>    29</a:t>
                      </a:r>
                      <a:endParaRPr lang="ja-JP" altLang="en-US" sz="2400" dirty="0"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 marL="0" marR="0" indent="0" algn="l" defTabSz="19925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Ir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-K121R</a:t>
                      </a: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NAD</a:t>
                      </a:r>
                      <a:r>
                        <a:rPr lang="en-US" altLang="ja-JP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+ </a:t>
                      </a:r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</a:t>
                      </a:r>
                      <a:r>
                        <a:rPr lang="en-US" altLang="ja-JP" sz="2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Glu</a:t>
                      </a:r>
                      <a:endParaRPr lang="en-US" altLang="ja-JP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37 </a:t>
                      </a:r>
                      <a:r>
                        <a:rPr kumimoji="1" lang="en-US" altLang="ja-JP" sz="2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°C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 h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Arial"/>
                          <a:cs typeface="Arial"/>
                        </a:rPr>
                        <a:t>  679</a:t>
                      </a:r>
                      <a:endParaRPr lang="ja-JP" altLang="en-US" sz="2400" dirty="0"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 marL="0" marR="0" indent="0" algn="l" defTabSz="19925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Ir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-K121R</a:t>
                      </a: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NADP</a:t>
                      </a:r>
                      <a:r>
                        <a:rPr lang="en-US" altLang="ja-JP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+ </a:t>
                      </a:r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</a:t>
                      </a:r>
                      <a:r>
                        <a:rPr lang="en-US" altLang="ja-JP" sz="2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Glu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37 </a:t>
                      </a:r>
                      <a:r>
                        <a:rPr kumimoji="1" lang="en-US" altLang="ja-JP" sz="2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°C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 h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Arial"/>
                          <a:cs typeface="Arial"/>
                        </a:rPr>
                        <a:t>  961</a:t>
                      </a:r>
                      <a:endParaRPr lang="ja-JP" altLang="en-US" sz="2400" dirty="0"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 marL="0" marR="0" indent="0" algn="l" defTabSz="19925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Ir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-K121R</a:t>
                      </a: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NADP</a:t>
                      </a:r>
                      <a:r>
                        <a:rPr lang="en-US" altLang="ja-JP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+ </a:t>
                      </a:r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</a:t>
                      </a:r>
                      <a:r>
                        <a:rPr lang="en-US" altLang="ja-JP" sz="2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Glu</a:t>
                      </a:r>
                      <a:endParaRPr lang="en-US" altLang="ja-JP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37 </a:t>
                      </a:r>
                      <a:r>
                        <a:rPr kumimoji="1" lang="en-US" altLang="ja-JP" sz="2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°C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 h</a:t>
                      </a:r>
                    </a:p>
                  </a:txBody>
                  <a:tcPr marL="8741" marR="8741" marT="87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Arial"/>
                          <a:cs typeface="Arial"/>
                        </a:rPr>
                        <a:t>&gt;999</a:t>
                      </a:r>
                      <a:endParaRPr lang="ja-JP" altLang="en-US" sz="2400" dirty="0"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 marL="0" marR="0" indent="0" algn="l" defTabSz="19925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Ir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-K121R</a:t>
                      </a:r>
                      <a:endParaRPr lang="en-US" altLang="ja-JP" sz="2400" b="0" i="1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NADP</a:t>
                      </a:r>
                      <a:r>
                        <a:rPr lang="en-US" altLang="ja-JP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+ </a:t>
                      </a:r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</a:t>
                      </a:r>
                      <a:r>
                        <a:rPr lang="en-US" altLang="ja-JP" sz="2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Glu</a:t>
                      </a:r>
                      <a:endParaRPr lang="en-US" altLang="ja-JP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0.12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 </a:t>
                      </a:r>
                      <a:r>
                        <a:rPr lang="en-US" altLang="ja-JP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07" marR="9107" marT="9107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</a:p>
                  </a:txBody>
                  <a:tcPr marL="8741" marR="8741" marT="874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37 </a:t>
                      </a:r>
                      <a:r>
                        <a:rPr kumimoji="1" lang="en-US" altLang="ja-JP" sz="2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°C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 h</a:t>
                      </a:r>
                    </a:p>
                  </a:txBody>
                  <a:tcPr marL="8741" marR="8741" marT="874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Arial"/>
                          <a:cs typeface="Arial"/>
                        </a:rPr>
                        <a:t>  164</a:t>
                      </a:r>
                      <a:endParaRPr lang="ja-JP" altLang="en-US" sz="2400" dirty="0">
                        <a:latin typeface="Arial"/>
                        <a:cs typeface="Arial"/>
                      </a:endParaRPr>
                    </a:p>
                  </a:txBody>
                  <a:tcPr marL="8741" marR="8741" marT="8741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15516000" y="19085648"/>
            <a:ext cx="14040000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/>
              <a:t>Table 2.</a:t>
            </a:r>
            <a:r>
              <a:rPr lang="en-GB" sz="2400" dirty="0"/>
              <a:t> Transfer hydrogenation coupled with NAD(P)H regeneration by a GDH and glucose.</a:t>
            </a:r>
          </a:p>
        </p:txBody>
      </p:sp>
      <p:pic>
        <p:nvPicPr>
          <p:cNvPr id="18" name="図 12" descr="Fig4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33" y="19587070"/>
            <a:ext cx="10401133" cy="2826094"/>
          </a:xfrm>
          <a:prstGeom prst="rect">
            <a:avLst/>
          </a:prstGeom>
        </p:spPr>
      </p:pic>
      <p:graphicFrame>
        <p:nvGraphicFramePr>
          <p:cNvPr id="19" name="表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46967"/>
              </p:ext>
            </p:extLst>
          </p:nvPr>
        </p:nvGraphicFramePr>
        <p:xfrm>
          <a:off x="16918795" y="22489357"/>
          <a:ext cx="10393778" cy="2232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2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158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Sav</a:t>
                      </a: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 isoform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MAO (mg/ml)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Time</a:t>
                      </a:r>
                      <a:r>
                        <a:rPr lang="en-US" sz="2400" baseline="0" dirty="0">
                          <a:effectLst/>
                          <a:latin typeface="Arial"/>
                          <a:ea typeface="MS Mincho"/>
                          <a:cs typeface="Arial"/>
                        </a:rPr>
                        <a:t> (h)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Conv. (%)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e.e</a:t>
                      </a:r>
                      <a:r>
                        <a:rPr lang="en-US" sz="2400" i="1" dirty="0">
                          <a:effectLst/>
                          <a:latin typeface="Arial"/>
                          <a:ea typeface="MS Mincho"/>
                          <a:cs typeface="Arial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 (%)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69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i="0" dirty="0">
                          <a:effectLst/>
                          <a:latin typeface="Arial"/>
                          <a:ea typeface="MS Mincho"/>
                          <a:cs typeface="Arial"/>
                        </a:rPr>
                        <a:t>No </a:t>
                      </a:r>
                      <a:r>
                        <a:rPr lang="en-US" sz="2400" i="0" dirty="0" err="1">
                          <a:effectLst/>
                          <a:latin typeface="Arial"/>
                          <a:ea typeface="MS Mincho"/>
                          <a:cs typeface="Arial"/>
                        </a:rPr>
                        <a:t>Sav</a:t>
                      </a:r>
                      <a:endParaRPr lang="ja-JP" sz="2400" i="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0.2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12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6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&gt;99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69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i="0" dirty="0">
                          <a:effectLst/>
                          <a:latin typeface="Arial"/>
                          <a:ea typeface="MS Mincho"/>
                          <a:cs typeface="Arial"/>
                        </a:rPr>
                        <a:t>K121R</a:t>
                      </a:r>
                      <a:endParaRPr lang="ja-JP" sz="2400" i="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0.2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12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75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  75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69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400" i="0" dirty="0">
                          <a:effectLst/>
                          <a:latin typeface="Arial"/>
                          <a:ea typeface="MS Mincho"/>
                          <a:cs typeface="Arial"/>
                        </a:rPr>
                        <a:t>K121R</a:t>
                      </a:r>
                      <a:endParaRPr lang="ja-JP" altLang="ja-JP" sz="2400" i="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0.2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24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&gt;99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&gt;99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869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400" i="0" dirty="0">
                          <a:effectLst/>
                          <a:latin typeface="Arial"/>
                          <a:ea typeface="MS Mincho"/>
                          <a:cs typeface="Arial"/>
                        </a:rPr>
                        <a:t>K121R</a:t>
                      </a:r>
                      <a:endParaRPr lang="ja-JP" altLang="ja-JP" sz="2400" i="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–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24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&gt;99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MS Mincho"/>
                          <a:cs typeface="Arial"/>
                        </a:rPr>
                        <a:t>  13</a:t>
                      </a:r>
                      <a:endParaRPr lang="ja-JP" sz="2400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15516000" y="25037152"/>
            <a:ext cx="14040000" cy="33547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1" cap="small" dirty="0">
                <a:solidFill>
                  <a:schemeClr val="accent1"/>
                </a:solidFill>
              </a:rPr>
              <a:t>Challenges Ahead</a:t>
            </a:r>
          </a:p>
          <a:p>
            <a:pPr algn="just"/>
            <a:r>
              <a:rPr lang="en-US" altLang="ja-JP" sz="2800" dirty="0">
                <a:cs typeface="Arial"/>
              </a:rPr>
              <a:t>Having demonstrated the artificial/natural enzymatic cascades, the next step is to regulate the cellular environment by an ArM.</a:t>
            </a:r>
            <a:r>
              <a:rPr lang="en-US" altLang="ja-JP" sz="2800" b="1" baseline="30000" dirty="0">
                <a:cs typeface="Arial"/>
              </a:rPr>
              <a:t>3</a:t>
            </a:r>
            <a:r>
              <a:rPr lang="en-US" altLang="ja-JP" sz="2800" baseline="30000" dirty="0">
                <a:cs typeface="Arial"/>
              </a:rPr>
              <a:t> </a:t>
            </a:r>
            <a:r>
              <a:rPr lang="en-US" altLang="ja-JP" sz="2800" dirty="0">
                <a:cs typeface="Arial"/>
              </a:rPr>
              <a:t>For this purpose, the </a:t>
            </a:r>
            <a:r>
              <a:rPr lang="en-US" altLang="ja-JP" sz="2800" dirty="0" err="1">
                <a:cs typeface="Arial"/>
              </a:rPr>
              <a:t>ArM</a:t>
            </a:r>
            <a:r>
              <a:rPr lang="en-US" altLang="ja-JP" sz="2800" dirty="0">
                <a:cs typeface="Arial"/>
              </a:rPr>
              <a:t> is will be incorporated into cells either by: (a) Complexation of </a:t>
            </a:r>
            <a:r>
              <a:rPr lang="en-US" altLang="ja-JP" sz="2800" dirty="0" err="1">
                <a:cs typeface="Arial"/>
              </a:rPr>
              <a:t>ArM</a:t>
            </a:r>
            <a:r>
              <a:rPr lang="en-US" altLang="ja-JP" sz="2800" dirty="0">
                <a:cs typeface="Arial"/>
              </a:rPr>
              <a:t> with a cell-penetrating </a:t>
            </a:r>
            <a:r>
              <a:rPr lang="en-US" altLang="ja-JP" sz="2800" dirty="0" err="1">
                <a:cs typeface="Arial"/>
              </a:rPr>
              <a:t>polydisulfide</a:t>
            </a:r>
            <a:r>
              <a:rPr lang="en-US" altLang="ja-JP" sz="2800" dirty="0">
                <a:cs typeface="Arial"/>
              </a:rPr>
              <a:t> (collaboration with the </a:t>
            </a:r>
            <a:r>
              <a:rPr lang="en-US" altLang="ja-JP" sz="2800" dirty="0" err="1">
                <a:cs typeface="Arial"/>
              </a:rPr>
              <a:t>Matile</a:t>
            </a:r>
            <a:r>
              <a:rPr lang="en-US" altLang="ja-JP" sz="2800" dirty="0">
                <a:cs typeface="Arial"/>
              </a:rPr>
              <a:t> Group) (b) Encapsulation of </a:t>
            </a:r>
            <a:r>
              <a:rPr lang="en-US" altLang="ja-JP" sz="2800" dirty="0" err="1">
                <a:cs typeface="Arial"/>
              </a:rPr>
              <a:t>ArM</a:t>
            </a:r>
            <a:r>
              <a:rPr lang="en-US" altLang="ja-JP" sz="2800" dirty="0">
                <a:cs typeface="Arial"/>
              </a:rPr>
              <a:t> in a </a:t>
            </a:r>
            <a:r>
              <a:rPr lang="en-US" altLang="ja-JP" sz="2800" dirty="0" err="1">
                <a:cs typeface="Arial"/>
              </a:rPr>
              <a:t>polymersome</a:t>
            </a:r>
            <a:r>
              <a:rPr lang="en-US" altLang="ja-JP" sz="2800" dirty="0">
                <a:cs typeface="Arial"/>
              </a:rPr>
              <a:t>, which is introduced into mammalian cells via endocytosis (collaboration with the Meier Group)</a:t>
            </a:r>
            <a:endParaRPr lang="en-GB" sz="2800" dirty="0"/>
          </a:p>
        </p:txBody>
      </p:sp>
      <p:pic>
        <p:nvPicPr>
          <p:cNvPr id="21" name="図 2" descr="FigFuture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62" y="28391917"/>
            <a:ext cx="13112873" cy="4135869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5515998" y="32527786"/>
            <a:ext cx="14040000" cy="120032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/>
              <a:t>Figure 3.</a:t>
            </a:r>
            <a:r>
              <a:rPr lang="en-GB" sz="2400" dirty="0"/>
              <a:t> </a:t>
            </a:r>
            <a:r>
              <a:rPr lang="en-US" altLang="ja-JP" sz="2400" dirty="0">
                <a:cs typeface="Arial"/>
              </a:rPr>
              <a:t>Two strategies for the incorporation of the </a:t>
            </a:r>
            <a:r>
              <a:rPr lang="en-US" altLang="ja-JP" sz="2400" dirty="0" err="1">
                <a:cs typeface="Arial"/>
              </a:rPr>
              <a:t>ArM</a:t>
            </a:r>
            <a:r>
              <a:rPr lang="en-US" altLang="ja-JP" sz="2400" dirty="0">
                <a:cs typeface="Arial"/>
              </a:rPr>
              <a:t> into mammalian cell for </a:t>
            </a:r>
            <a:r>
              <a:rPr lang="en-US" altLang="ja-JP" sz="2400" i="1" dirty="0">
                <a:cs typeface="Arial"/>
              </a:rPr>
              <a:t>in vivo</a:t>
            </a:r>
            <a:r>
              <a:rPr lang="en-US" altLang="ja-JP" sz="2400" dirty="0">
                <a:cs typeface="Arial"/>
              </a:rPr>
              <a:t> catalysis. (a) Complexation of </a:t>
            </a:r>
            <a:r>
              <a:rPr lang="en-US" altLang="ja-JP" sz="2400" dirty="0" err="1">
                <a:cs typeface="Arial"/>
              </a:rPr>
              <a:t>ArM</a:t>
            </a:r>
            <a:r>
              <a:rPr lang="en-US" altLang="ja-JP" sz="2400" dirty="0">
                <a:cs typeface="Arial"/>
              </a:rPr>
              <a:t> with a biotinylated cell penetrating </a:t>
            </a:r>
            <a:r>
              <a:rPr lang="en-US" altLang="ja-JP" sz="2400" dirty="0" err="1">
                <a:cs typeface="Arial"/>
              </a:rPr>
              <a:t>polydisulfide</a:t>
            </a:r>
            <a:r>
              <a:rPr lang="en-US" altLang="ja-JP" sz="2400" dirty="0">
                <a:cs typeface="Arial"/>
              </a:rPr>
              <a:t>; (b) encapsulation of </a:t>
            </a:r>
            <a:r>
              <a:rPr lang="en-US" altLang="ja-JP" sz="2400" dirty="0" err="1">
                <a:cs typeface="Arial"/>
              </a:rPr>
              <a:t>ArM</a:t>
            </a:r>
            <a:r>
              <a:rPr lang="en-US" altLang="ja-JP" sz="2400" dirty="0">
                <a:cs typeface="Arial"/>
              </a:rPr>
              <a:t> in a </a:t>
            </a:r>
            <a:r>
              <a:rPr lang="en-US" altLang="ja-JP" sz="2400" dirty="0" err="1">
                <a:cs typeface="Arial"/>
              </a:rPr>
              <a:t>polymersome</a:t>
            </a:r>
            <a:r>
              <a:rPr lang="en-US" altLang="ja-JP" sz="2400" dirty="0">
                <a:cs typeface="Arial"/>
              </a:rPr>
              <a:t>.</a:t>
            </a:r>
            <a:r>
              <a:rPr lang="ja-JP" altLang="ja-JP" sz="2400" dirty="0">
                <a:cs typeface="Arial"/>
              </a:rPr>
              <a:t> </a:t>
            </a:r>
            <a:endParaRPr lang="en-US" altLang="ja-JP" sz="2400" i="1" baseline="30000" dirty="0">
              <a:cs typeface="Arial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5515998" y="37564790"/>
            <a:ext cx="14040000" cy="206210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1" cap="small" dirty="0">
                <a:solidFill>
                  <a:schemeClr val="accent1"/>
                </a:solidFill>
              </a:rPr>
              <a:t>Other References</a:t>
            </a:r>
          </a:p>
          <a:p>
            <a:pPr algn="just"/>
            <a:r>
              <a:rPr lang="en-GB" sz="2800" dirty="0"/>
              <a:t>[3] T.K. </a:t>
            </a:r>
            <a:r>
              <a:rPr lang="en-GB" sz="2800" dirty="0" err="1"/>
              <a:t>Hyster</a:t>
            </a:r>
            <a:r>
              <a:rPr lang="en-GB" sz="2800" dirty="0"/>
              <a:t>, T.R. Ward, “Genetic optimization of </a:t>
            </a:r>
            <a:r>
              <a:rPr lang="en-GB" sz="2800" dirty="0" err="1"/>
              <a:t>metalloenzymes</a:t>
            </a:r>
            <a:r>
              <a:rPr lang="en-GB" sz="2800" dirty="0"/>
              <a:t>: Enhancing enzymes for non-natural reactions”, </a:t>
            </a:r>
            <a:r>
              <a:rPr lang="en-GB" sz="2800" dirty="0" err="1"/>
              <a:t>Angew</a:t>
            </a:r>
            <a:r>
              <a:rPr lang="en-GB" sz="2800" dirty="0"/>
              <a:t>. Chem. Int. Ed., 55, 2, (2016) DOI: 10.1002/anie.201508816.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5515998" y="34077600"/>
            <a:ext cx="14040000" cy="33547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1" cap="small" dirty="0">
                <a:solidFill>
                  <a:schemeClr val="accent1"/>
                </a:solidFill>
              </a:rPr>
              <a:t>Publications Resulting from the NCCR</a:t>
            </a:r>
          </a:p>
          <a:p>
            <a:pPr algn="just"/>
            <a:r>
              <a:rPr lang="en-GB" sz="2800" dirty="0"/>
              <a:t>[1] Y. Okamoto, V. </a:t>
            </a:r>
            <a:r>
              <a:rPr lang="en-GB" sz="2800" dirty="0" err="1"/>
              <a:t>Köhler</a:t>
            </a:r>
            <a:r>
              <a:rPr lang="en-GB" sz="2800" dirty="0"/>
              <a:t>, C.E. Paul, F. Hollmann, T.R. Ward, “Efficient in situ regeneration of NADH mimics by an artificial </a:t>
            </a:r>
            <a:r>
              <a:rPr lang="en-GB" sz="2800" dirty="0" err="1"/>
              <a:t>metalloenzyme</a:t>
            </a:r>
            <a:r>
              <a:rPr lang="en-GB" sz="2800" dirty="0"/>
              <a:t>”, ACS. </a:t>
            </a:r>
            <a:r>
              <a:rPr lang="en-GB" sz="2800" dirty="0" err="1"/>
              <a:t>Catal</a:t>
            </a:r>
            <a:r>
              <a:rPr lang="en-GB" sz="2800" dirty="0"/>
              <a:t>., 6, 3553, (2016) DOI: </a:t>
            </a:r>
            <a:r>
              <a:rPr lang="nb-NO" sz="2800" dirty="0"/>
              <a:t>10.1021/jacs.6b02470</a:t>
            </a:r>
            <a:r>
              <a:rPr lang="en-GB" sz="2800" dirty="0"/>
              <a:t>.</a:t>
            </a:r>
          </a:p>
          <a:p>
            <a:pPr algn="just"/>
            <a:r>
              <a:rPr lang="en-GB" sz="2800" dirty="0"/>
              <a:t>[2] Y. Okamoto, V. </a:t>
            </a:r>
            <a:r>
              <a:rPr lang="en-GB" sz="2800" dirty="0" err="1"/>
              <a:t>Köhler</a:t>
            </a:r>
            <a:r>
              <a:rPr lang="en-GB" sz="2800" dirty="0"/>
              <a:t>, T.R. Ward, “An NAD(P)H-dependent artificial transfer hydrogenase for </a:t>
            </a:r>
            <a:r>
              <a:rPr lang="en-GB" sz="2800" dirty="0" err="1"/>
              <a:t>multienzymatic</a:t>
            </a:r>
            <a:r>
              <a:rPr lang="en-GB" sz="2800" dirty="0"/>
              <a:t> cascades”, J. Am. Chem. Soc., 138, 5781, (2016) DOI: </a:t>
            </a:r>
            <a:r>
              <a:rPr lang="it-IT" sz="2800" dirty="0"/>
              <a:t>10.1021/acscatal.6b00258</a:t>
            </a:r>
            <a:r>
              <a:rPr lang="en-GB" sz="2800" dirty="0"/>
              <a:t>.</a:t>
            </a:r>
          </a:p>
        </p:txBody>
      </p:sp>
      <p:sp>
        <p:nvSpPr>
          <p:cNvPr id="29" name="Textfeld 7"/>
          <p:cNvSpPr txBox="1"/>
          <p:nvPr/>
        </p:nvSpPr>
        <p:spPr>
          <a:xfrm>
            <a:off x="27316684" y="358887"/>
            <a:ext cx="2240881" cy="11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66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WP 2</a:t>
            </a:r>
          </a:p>
        </p:txBody>
      </p:sp>
    </p:spTree>
    <p:extLst>
      <p:ext uri="{BB962C8B-B14F-4D97-AF65-F5344CB8AC3E}">
        <p14:creationId xmlns:p14="http://schemas.microsoft.com/office/powerpoint/2010/main" val="754648619"/>
      </p:ext>
    </p:extLst>
  </p:cSld>
  <p:clrMapOvr>
    <a:masterClrMapping/>
  </p:clrMapOvr>
</p:sld>
</file>

<file path=ppt/theme/theme1.xml><?xml version="1.0" encoding="utf-8"?>
<a:theme xmlns:a="http://schemas.openxmlformats.org/drawingml/2006/main" name="NCCR MSE">
  <a:themeElements>
    <a:clrScheme name="NCCR MS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A005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1232</Words>
  <Application>Microsoft Macintosh PowerPoint</Application>
  <PresentationFormat>Custom</PresentationFormat>
  <Paragraphs>151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Mincho</vt:lpstr>
      <vt:lpstr>ＭＳ Ｐゴシック</vt:lpstr>
      <vt:lpstr>Arial</vt:lpstr>
      <vt:lpstr>Calibri</vt:lpstr>
      <vt:lpstr>NCCR MSE</vt:lpstr>
      <vt:lpstr>Artificial Transfer Hydrogenases for Multienzymatic Cascades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Aleksander Benjak</dc:creator>
  <cp:lastModifiedBy>Aleksander Benjak</cp:lastModifiedBy>
  <cp:revision>102</cp:revision>
  <dcterms:created xsi:type="dcterms:W3CDTF">2017-05-12T11:38:06Z</dcterms:created>
  <dcterms:modified xsi:type="dcterms:W3CDTF">2018-05-09T21:17:23Z</dcterms:modified>
</cp:coreProperties>
</file>